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65" r:id="rId4"/>
    <p:sldId id="269" r:id="rId5"/>
    <p:sldId id="280" r:id="rId6"/>
    <p:sldId id="270" r:id="rId7"/>
    <p:sldId id="271" r:id="rId8"/>
    <p:sldId id="272" r:id="rId9"/>
    <p:sldId id="273" r:id="rId10"/>
    <p:sldId id="277" r:id="rId11"/>
    <p:sldId id="276" r:id="rId12"/>
    <p:sldId id="278" r:id="rId13"/>
    <p:sldId id="279" r:id="rId1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54" autoAdjust="0"/>
    <p:restoredTop sz="93982" autoAdjust="0"/>
  </p:normalViewPr>
  <p:slideViewPr>
    <p:cSldViewPr snapToGrid="0">
      <p:cViewPr varScale="1">
        <p:scale>
          <a:sx n="84" d="100"/>
          <a:sy n="84" d="100"/>
        </p:scale>
        <p:origin x="144" y="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0F5702-5D73-444E-8951-B738CBD0E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92151FC2-914A-40A1-AFA3-889561BB0D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5871356-BBC6-4101-A899-68ED57221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A645758-572A-4888-B100-B96321DE5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DAF273E-F96B-4748-B86E-108E6C4C6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187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326C56-05B2-4045-A427-F214C2579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F53802B-347E-4462-8C96-469EB0800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784DDE4-33A8-4813-93FC-E4AD3B1CE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3502423-BA24-4C5A-B6C2-E8442A005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2781BD3-6ED3-44FD-8E72-04E946C69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647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17A9D40-9D15-450D-82F8-D655384016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DAC8398-BD6E-46E7-9AD6-7AFEC66900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DBFB86-749B-427D-A94D-7E724F8A4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6D97FC8-D55E-481F-831E-8B0923FAC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0D79B48-AC5C-4428-AC16-9C5205B7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9054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DFCA2-5DB0-4083-8B4C-8DE6F01C0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BDDB16-CBD2-4229-9A15-50C8AE447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6DBD40E-5A76-4B4A-929F-470B9C12B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4CE8CE3-F56A-499A-9503-84B870215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22B388-1193-4540-9148-7A8F8D10B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5293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E6B0ED-6C85-42C7-A913-4B82433E7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46121B5-1DE4-4D5A-91F2-C7E49C42F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54E865C-62F8-48F9-B5FF-DA5BC3EF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BA77F4-B8A8-433C-946F-4ABCE1772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6B1CEE-CC91-4610-81F7-D40D5BF90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0166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F9C5A6-3160-47E1-9F76-C0517AE7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1CFB188-D041-4220-AC8D-BC555D2B95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B0DA848-D05A-4CC8-88F9-8978C8AEF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40C054F-E256-4364-8C3B-BC6BBFAFE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04279D4-EDFB-458F-8F75-2B7926791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30EFC22-26C8-43E2-9D75-36E84925B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2735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5067ED-0838-4E65-BD26-8B88ADE57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CE39B44-D81E-4092-8FCA-BD64DB707D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964C5E1-E238-4DB8-831C-92C909C7B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0A464FE-14E8-4CD3-A5FB-3E837627C2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D529878-3AA1-495B-AF8C-2446DFB6BD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A5144D1-CDBF-4195-AECA-AD06E1084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4CC6E82-D470-49A1-B2E2-2F0CE2B1A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2C52876-658A-42FB-9DD7-77BCB77F4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8931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FF38F5-536E-47BE-9249-EE31E17A5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7CB3045-FB54-46B7-B046-4F9A3B847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ECED15D-9C74-469C-8E3C-B91843A74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AF8A85A-1042-46F4-93FA-E8F4AB4AB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2835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CB3A632-2E6D-47AA-9D41-B542EB614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1DE58E0-D604-44D9-AB0A-579CF23A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E3B1122-36C1-4EF6-B192-4791749AD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4930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EB93E2-742C-40DA-A8F0-09D81B36F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C474D4D-1C0D-458D-9FF6-A1A57723B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59A0723-E6D5-4A19-818C-2CC237DCE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C8AFEC2-77A9-4086-B939-E2C58F4BF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CE669C-F3A1-498F-87BB-AFC7E57A0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25A9716-FF4B-4EE9-93B4-F37325C18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1372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BE48DE-0EBA-4D97-9DBF-1EC753EB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B35F2B9-EF3E-4AC9-8F35-B559A54EBB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7480445-5168-40B5-ABFE-461FF3C35C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21ECF7E-BD91-4A78-BA11-C7AA653C7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37EC663-4A4A-43E3-884F-DFCBF1673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39F6F37-892C-4014-A0C6-77EF3492C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4307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B27D74D-F45C-4C91-B82A-E0A4952D9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0B8D245-CCE6-404F-82D7-72BA357D8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0295F89-3A91-48EB-9192-772ADF1B58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3470B-979D-4AC3-9CEF-E2615858CE2E}" type="datetimeFigureOut">
              <a:rPr kumimoji="1" lang="ja-JP" altLang="en-US" smtClean="0"/>
              <a:t>2017/9/9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47E0B0A-84E7-454B-8F60-7C126E1EDC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4A3534F-9767-433C-9943-7509C1C581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4CA43-104C-43F5-BA3B-F814A2FA3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4696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84715C-9165-483A-9401-1D235DC31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2. </a:t>
            </a:r>
            <a:r>
              <a:rPr kumimoji="1" lang="ja-JP" altLang="en-US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音声とは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CFC393-CB3A-4852-85F8-B85094451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>
                <a:latin typeface="メイリオ" panose="020B0604030504040204" pitchFamily="50" charset="-128"/>
                <a:ea typeface="メイリオ" panose="020B0604030504040204" pitchFamily="50" charset="-128"/>
              </a:rPr>
              <a:t>2.1 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音声の科学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>
                <a:latin typeface="メイリオ" panose="020B0604030504040204" pitchFamily="50" charset="-128"/>
                <a:ea typeface="メイリオ" panose="020B0604030504040204" pitchFamily="50" charset="-128"/>
              </a:rPr>
              <a:t>2.2 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どうやって声を作るか　ー調音音声学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>
                <a:latin typeface="メイリオ" panose="020B0604030504040204" pitchFamily="50" charset="-128"/>
                <a:ea typeface="メイリオ" panose="020B0604030504040204" pitchFamily="50" charset="-128"/>
              </a:rPr>
              <a:t>2.3 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声の正体とは　ー音響音声学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ja-JP">
                <a:latin typeface="メイリオ" panose="020B0604030504040204" pitchFamily="50" charset="-128"/>
                <a:ea typeface="メイリオ" panose="020B0604030504040204" pitchFamily="50" charset="-128"/>
              </a:rPr>
              <a:t>2.4 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どうやって声を聴き取るか　ー聴覚音声学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41153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A4594676-9710-4ED3-B5C9-81F799BA9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304" y="2696436"/>
            <a:ext cx="6750776" cy="3754302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/>
          </a:bodyPr>
          <a:lstStyle/>
          <a:p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2.3 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声の正体とは</a:t>
            </a:r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ー音響音声学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232263"/>
            <a:ext cx="8053796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スペクトログラム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一定区間の音声信号を周波数分析し、時系列に表示したもの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61608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 fontScale="90000"/>
          </a:bodyPr>
          <a:lstStyle/>
          <a:p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2.4 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どうやって声を聴き取るか</a:t>
            </a:r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ー聴覚音声学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323703"/>
            <a:ext cx="8053796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聴覚器官の構造と機能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2D2456A-27DF-4325-87C4-3888CB3D73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134" y="1760220"/>
            <a:ext cx="5831586" cy="493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644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 fontScale="90000"/>
          </a:bodyPr>
          <a:lstStyle/>
          <a:p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2.4 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どうやって声を聴き取るか</a:t>
            </a:r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ー聴覚音声学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323703"/>
            <a:ext cx="8053796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内耳での周波数分析のしくみ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929A571-C91A-4533-A9EF-860423D692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108" y="1847849"/>
            <a:ext cx="6031992" cy="461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589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 fontScale="90000"/>
          </a:bodyPr>
          <a:lstStyle/>
          <a:p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2.4 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どうやって声を聴き取るか</a:t>
            </a:r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ー聴覚音声学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323703"/>
            <a:ext cx="8053796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人間の聴覚の特性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可聴周波数域：</a:t>
            </a:r>
            <a:r>
              <a:rPr lang="en-US" altLang="ja-JP">
                <a:latin typeface="メイリオ" panose="020B0604030504040204" pitchFamily="50" charset="-128"/>
                <a:ea typeface="メイリオ" panose="020B0604030504040204" pitchFamily="50" charset="-128"/>
              </a:rPr>
              <a:t>20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～</a:t>
            </a:r>
            <a:r>
              <a:rPr lang="en-US" altLang="ja-JP">
                <a:latin typeface="メイリオ" panose="020B0604030504040204" pitchFamily="50" charset="-128"/>
                <a:ea typeface="メイリオ" panose="020B0604030504040204" pitchFamily="50" charset="-128"/>
              </a:rPr>
              <a:t>20,000Hz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低周波数域は分解能が細かく、高周波数域は分解能が粗い対数スケール（メルスケール）になっている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大きさの限界は、最小可聴音の約</a:t>
            </a:r>
            <a:r>
              <a:rPr lang="en-US" altLang="ja-JP">
                <a:latin typeface="メイリオ" panose="020B0604030504040204" pitchFamily="50" charset="-128"/>
                <a:ea typeface="メイリオ" panose="020B0604030504040204" pitchFamily="50" charset="-128"/>
              </a:rPr>
              <a:t>100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万倍</a:t>
            </a:r>
          </a:p>
        </p:txBody>
      </p:sp>
    </p:spTree>
    <p:extLst>
      <p:ext uri="{BB962C8B-B14F-4D97-AF65-F5344CB8AC3E}">
        <p14:creationId xmlns:p14="http://schemas.microsoft.com/office/powerpoint/2010/main" val="4238519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FC8F3C79-2DC2-469B-B497-E78D81985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337" y="2187702"/>
            <a:ext cx="4770607" cy="1835658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615CAD29-FFFF-4182-82DC-0651B6992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kumimoji="1" lang="en-US" altLang="ja-JP" sz="44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2.1 </a:t>
            </a:r>
            <a:r>
              <a:rPr kumimoji="1" lang="ja-JP" altLang="ja-JP" sz="44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音声の科学</a:t>
            </a:r>
            <a:endParaRPr kumimoji="1" lang="ja-JP" altLang="en-US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4D12912-82C8-465D-9767-4777C5BC5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71600"/>
            <a:ext cx="8036379" cy="509778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音声とは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人間がコミュニケーションのために、発声器官から発する音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音声学の分類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調音音声学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話し手が発声器官を用いて音声を発する仕組みを分析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音響音声学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発せられた音声を物理的に分析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聴覚音声学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聞き手が音声を聴取する仕組みを分析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2837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/>
          </a:bodyPr>
          <a:lstStyle/>
          <a:p>
            <a:pPr rtl="0" eaLnBrk="1" latinLnBrk="0" hangingPunct="1"/>
            <a:r>
              <a:rPr kumimoji="1" lang="en-US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2.2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どうやって声を作るか</a:t>
            </a:r>
            <a:r>
              <a:rPr lang="ja-JP" altLang="en-US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ー調音音声学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323703"/>
            <a:ext cx="4039144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発声器官の構造と機能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肺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空気を押し出す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声帯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開閉できる声門を持ち、音源となる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声道</a:t>
            </a:r>
            <a:endParaRPr kumimoji="1"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kumimoji="1"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口や鼻で音素の違いを作り出す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7C953533-3E7E-40AD-8C1B-F6064331E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431" y="1221671"/>
            <a:ext cx="4102718" cy="538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96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50BF9034-6D90-46E9-B3AF-B7FB1E3969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398" y="2668134"/>
            <a:ext cx="3857662" cy="410609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/>
          </a:bodyPr>
          <a:lstStyle/>
          <a:p>
            <a:pPr rtl="0" eaLnBrk="1" latinLnBrk="0" hangingPunct="1"/>
            <a:r>
              <a:rPr kumimoji="1" lang="en-US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2.2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どうやって声を作るか</a:t>
            </a:r>
            <a:r>
              <a:rPr lang="ja-JP" altLang="en-US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ー調音音声学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232263"/>
            <a:ext cx="8053796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音素の生成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母音（</a:t>
            </a:r>
            <a:r>
              <a:rPr lang="en-US" altLang="ja-JP">
                <a:latin typeface="メイリオ" panose="020B0604030504040204" pitchFamily="50" charset="-128"/>
                <a:ea typeface="メイリオ" panose="020B0604030504040204" pitchFamily="50" charset="-128"/>
              </a:rPr>
              <a:t>a, i, u, e, o</a:t>
            </a: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）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声道の形を固定して共振周波数を特定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914400" lvl="2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47657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/>
          </a:bodyPr>
          <a:lstStyle/>
          <a:p>
            <a:pPr rtl="0" eaLnBrk="1" latinLnBrk="0" hangingPunct="1"/>
            <a:r>
              <a:rPr kumimoji="1" lang="en-US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2.2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どうやって声を作るか</a:t>
            </a:r>
            <a:r>
              <a:rPr lang="ja-JP" altLang="en-US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ー調音音声学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323703"/>
            <a:ext cx="8053796" cy="4351338"/>
          </a:xfrm>
        </p:spPr>
        <p:txBody>
          <a:bodyPr/>
          <a:lstStyle/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子音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声道を通る空気の流れを唇や舌の動きで妨げて作る音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06A85E4-B868-4146-B8B0-0202A28D3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062" y="2282280"/>
            <a:ext cx="5617001" cy="424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200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/>
          </a:bodyPr>
          <a:lstStyle/>
          <a:p>
            <a:pPr rtl="0" eaLnBrk="1" latinLnBrk="0" hangingPunct="1"/>
            <a:r>
              <a:rPr kumimoji="1" lang="en-US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2.2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どうやって声を作るか</a:t>
            </a:r>
            <a:r>
              <a:rPr lang="ja-JP" altLang="en-US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ー調音音声学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323703"/>
            <a:ext cx="8053796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音節とモーラ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日本語の音節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「母音」または「子音＋母音」からなる音のまとまり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モーラ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話すときの拍に相当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基本的に１音節は１モーラ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撥音・促音・長音それぞれも１モーラになる</a:t>
            </a:r>
          </a:p>
        </p:txBody>
      </p:sp>
    </p:spTree>
    <p:extLst>
      <p:ext uri="{BB962C8B-B14F-4D97-AF65-F5344CB8AC3E}">
        <p14:creationId xmlns:p14="http://schemas.microsoft.com/office/powerpoint/2010/main" val="668612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68D6202F-56D4-4DE7-B624-8BF3C9529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581" y="1892916"/>
            <a:ext cx="5002804" cy="3872158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/>
          </a:bodyPr>
          <a:lstStyle/>
          <a:p>
            <a:pPr rtl="0" eaLnBrk="1" latinLnBrk="0" hangingPunct="1"/>
            <a:r>
              <a:rPr kumimoji="1" lang="en-US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2.2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どうやって声を作るか</a:t>
            </a:r>
            <a:r>
              <a:rPr lang="ja-JP" altLang="en-US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ja-JP" sz="3600" kern="1200">
                <a:solidFill>
                  <a:schemeClr val="accent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+mj-cs"/>
              </a:rPr>
              <a:t>ー調音音声学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323702"/>
            <a:ext cx="8053796" cy="513805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音素の変形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調音結合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altLang="ja-JP" sz="200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母音の無声化・長音化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0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/>
          </a:bodyPr>
          <a:lstStyle/>
          <a:p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2.3 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声の正体とは</a:t>
            </a:r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ー音響音声学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0" y="1323703"/>
            <a:ext cx="8211639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音とは何か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空気の粗密波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密度の周期的な変化を伴う波が膜を振動させ、その膜の振動を電気信号に変換するものがマイクロフォン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音の周波数分析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複雑な波は単純な波の重み付き和で表現できる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周波数毎の重みの情報を取り出すのが周波数分析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9102F66-3D34-4C26-AD6B-8988B4BBD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433" y="5070035"/>
            <a:ext cx="5425093" cy="969889"/>
          </a:xfrm>
          <a:prstGeom prst="rect">
            <a:avLst/>
          </a:prstGeom>
        </p:spPr>
      </p:pic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6A8F0F83-FD8D-4FAF-A397-9406C7DF4ACD}"/>
              </a:ext>
            </a:extLst>
          </p:cNvPr>
          <p:cNvCxnSpPr/>
          <p:nvPr/>
        </p:nvCxnSpPr>
        <p:spPr>
          <a:xfrm>
            <a:off x="4206240" y="5783580"/>
            <a:ext cx="33528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261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C87136-C930-47D2-BBE5-76EB0D11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75" y="365126"/>
            <a:ext cx="8612776" cy="958577"/>
          </a:xfrm>
        </p:spPr>
        <p:txBody>
          <a:bodyPr>
            <a:normAutofit/>
          </a:bodyPr>
          <a:lstStyle/>
          <a:p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2.3 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声の正体とは</a:t>
            </a:r>
            <a:r>
              <a:rPr lang="en-US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ja-JP" altLang="ja-JP" sz="3600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ー音響音声学</a:t>
            </a:r>
            <a:endParaRPr kumimoji="1" lang="ja-JP" altLang="en-US" sz="3600">
              <a:solidFill>
                <a:schemeClr val="accent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81DF0A-EB03-49E5-B466-28FD53055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61" y="1232263"/>
            <a:ext cx="8053796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音声とスペクトル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周波数分析の結果を、横軸：周波数、縦軸：パワー（重み）として表示したもの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ja-JP" altLang="en-US">
                <a:latin typeface="メイリオ" panose="020B0604030504040204" pitchFamily="50" charset="-128"/>
                <a:ea typeface="メイリオ" panose="020B0604030504040204" pitchFamily="50" charset="-128"/>
              </a:rPr>
              <a:t>共振周波数のピーク（フォルマント）の位置や、その時間的変化が音素を特定する情報になる</a:t>
            </a: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ja-JP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95AEC08-CAD3-4072-B466-10EF94847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482" y="3572285"/>
            <a:ext cx="6482498" cy="287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819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483</Words>
  <Application>Microsoft Office PowerPoint</Application>
  <PresentationFormat>画面に合わせる (4:3)</PresentationFormat>
  <Paragraphs>73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メイリオ</vt:lpstr>
      <vt:lpstr>游ゴシック</vt:lpstr>
      <vt:lpstr>游ゴシック Light</vt:lpstr>
      <vt:lpstr>Arial</vt:lpstr>
      <vt:lpstr>Office テーマ</vt:lpstr>
      <vt:lpstr>2. 音声とは</vt:lpstr>
      <vt:lpstr>2.1 音声の科学</vt:lpstr>
      <vt:lpstr>2.2 どうやって声を作るか ー調音音声学</vt:lpstr>
      <vt:lpstr>2.2 どうやって声を作るか ー調音音声学</vt:lpstr>
      <vt:lpstr>2.2 どうやって声を作るか ー調音音声学</vt:lpstr>
      <vt:lpstr>2.2 どうやって声を作るか ー調音音声学</vt:lpstr>
      <vt:lpstr>2.2 どうやって声を作るか ー調音音声学</vt:lpstr>
      <vt:lpstr>2.3 声の正体とは 　ー音響音声学</vt:lpstr>
      <vt:lpstr>2.3 声の正体とは 　ー音響音声学</vt:lpstr>
      <vt:lpstr>2.3 声の正体とは 　ー音響音声学</vt:lpstr>
      <vt:lpstr>2.4 どうやって声を聴き取るか ー聴覚音声学</vt:lpstr>
      <vt:lpstr>2.4 どうやって声を聴き取るか ー聴覚音声学</vt:lpstr>
      <vt:lpstr>2.4 どうやって声を聴き取るか ー聴覚音声学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イラストで学ぶ 音声認識</dc:title>
  <dc:creator>荒木雅弘</dc:creator>
  <cp:lastModifiedBy>荒木雅弘</cp:lastModifiedBy>
  <cp:revision>37</cp:revision>
  <dcterms:created xsi:type="dcterms:W3CDTF">2017-08-29T02:19:22Z</dcterms:created>
  <dcterms:modified xsi:type="dcterms:W3CDTF">2017-09-09T00:33:39Z</dcterms:modified>
</cp:coreProperties>
</file>

<file path=docProps/thumbnail.jpeg>
</file>